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1"/>
  </p:notesMasterIdLst>
  <p:sldIdLst>
    <p:sldId id="256" r:id="rId2"/>
    <p:sldId id="577" r:id="rId3"/>
    <p:sldId id="275" r:id="rId4"/>
    <p:sldId id="441" r:id="rId5"/>
    <p:sldId id="444" r:id="rId6"/>
    <p:sldId id="339" r:id="rId7"/>
    <p:sldId id="340" r:id="rId8"/>
    <p:sldId id="445" r:id="rId9"/>
    <p:sldId id="446" r:id="rId10"/>
    <p:sldId id="447" r:id="rId11"/>
    <p:sldId id="467" r:id="rId12"/>
    <p:sldId id="468" r:id="rId13"/>
    <p:sldId id="573" r:id="rId14"/>
    <p:sldId id="572" r:id="rId15"/>
    <p:sldId id="574" r:id="rId16"/>
    <p:sldId id="579" r:id="rId17"/>
    <p:sldId id="581" r:id="rId18"/>
    <p:sldId id="469" r:id="rId19"/>
    <p:sldId id="470" r:id="rId20"/>
    <p:sldId id="473" r:id="rId21"/>
    <p:sldId id="475" r:id="rId22"/>
    <p:sldId id="474" r:id="rId23"/>
    <p:sldId id="472" r:id="rId24"/>
    <p:sldId id="570" r:id="rId25"/>
    <p:sldId id="476" r:id="rId26"/>
    <p:sldId id="477" r:id="rId27"/>
    <p:sldId id="483" r:id="rId28"/>
    <p:sldId id="575" r:id="rId29"/>
    <p:sldId id="57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4" userDrawn="1">
          <p15:clr>
            <a:srgbClr val="A4A3A4"/>
          </p15:clr>
        </p15:guide>
        <p15:guide id="2" pos="16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rick C Mathias" initials="PCM" lastIdx="4" clrIdx="0">
    <p:extLst>
      <p:ext uri="{19B8F6BF-5375-455C-9EA6-DF929625EA0E}">
        <p15:presenceInfo xmlns:p15="http://schemas.microsoft.com/office/powerpoint/2012/main" userId="S::pcm10@uw.edu::1f09a1f0-1fe3-4224-a48c-12494ec224f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/>
    <p:restoredTop sz="80680" autoAdjust="0"/>
  </p:normalViewPr>
  <p:slideViewPr>
    <p:cSldViewPr snapToGrid="0" snapToObjects="1">
      <p:cViewPr varScale="1">
        <p:scale>
          <a:sx n="97" d="100"/>
          <a:sy n="97" d="100"/>
        </p:scale>
        <p:origin x="1896" y="200"/>
      </p:cViewPr>
      <p:guideLst>
        <p:guide orient="horz" pos="264"/>
        <p:guide pos="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g>
</file>

<file path=ppt/media/image12.jpg>
</file>

<file path=ppt/media/image13.jpeg>
</file>

<file path=ppt/media/image14.tiff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76C0D9-7DBE-2041-901D-F15323005967}" type="datetimeFigureOut">
              <a:rPr lang="en-US" smtClean="0"/>
              <a:t>3/29/23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C21F6-288D-5A4B-ACA3-285287681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83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refer to R for Data Science, a free text available online frequently</a:t>
            </a:r>
          </a:p>
          <a:p>
            <a:r>
              <a:rPr lang="en-US" dirty="0"/>
              <a:t>Provide a nice model for the typical process of analyzing data to communicate</a:t>
            </a:r>
          </a:p>
          <a:p>
            <a:r>
              <a:rPr lang="en-US" dirty="0"/>
              <a:t>Focus for this hour is the machinery that allows us to capture this whole process in a way that is reproducible and also can communicate to others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131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986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Source Sans Pro" panose="020F0502020204030204" pitchFamily="34" charset="0"/>
              </a:rPr>
              <a:t>s975006</a:t>
            </a:r>
            <a:r>
              <a:rPr lang="en-US" b="0" i="0" dirty="0">
                <a:solidFill>
                  <a:srgbClr val="000000"/>
                </a:solidFill>
                <a:effectLst/>
                <a:latin typeface="DejaVu Sans"/>
              </a:rPr>
              <a:t> is a sample name from 01-08-2017</a:t>
            </a:r>
          </a:p>
          <a:p>
            <a:r>
              <a:rPr lang="en-US" dirty="0"/>
              <a:t>### Daily Morphine Ion Ratios on Doc</a:t>
            </a:r>
          </a:p>
          <a:p>
            <a:endParaRPr lang="en-US" dirty="0"/>
          </a:p>
          <a:p>
            <a:r>
              <a:rPr lang="en-US" dirty="0"/>
              <a:t>```{r dt}</a:t>
            </a:r>
          </a:p>
          <a:p>
            <a:r>
              <a:rPr lang="en-US" dirty="0" err="1"/>
              <a:t>doc_morphine_ion_ratio</a:t>
            </a:r>
            <a:r>
              <a:rPr lang="en-US" dirty="0"/>
              <a:t> &lt;- </a:t>
            </a:r>
          </a:p>
          <a:p>
            <a:r>
              <a:rPr lang="en-US" dirty="0"/>
              <a:t>  </a:t>
            </a:r>
            <a:r>
              <a:rPr lang="en-US" dirty="0" err="1"/>
              <a:t>sample_peak_batch_standards</a:t>
            </a:r>
            <a:r>
              <a:rPr lang="en-US" dirty="0"/>
              <a:t> %&gt;% </a:t>
            </a:r>
          </a:p>
          <a:p>
            <a:r>
              <a:rPr lang="en-US" dirty="0"/>
              <a:t>  filter(</a:t>
            </a:r>
            <a:r>
              <a:rPr lang="en-US" dirty="0" err="1"/>
              <a:t>instrument_name</a:t>
            </a:r>
            <a:r>
              <a:rPr lang="en-US" dirty="0"/>
              <a:t> == "doc") %&gt;% collect()</a:t>
            </a:r>
          </a:p>
          <a:p>
            <a:endParaRPr lang="en-US" dirty="0"/>
          </a:p>
          <a:p>
            <a:r>
              <a:rPr lang="en-US" dirty="0" err="1"/>
              <a:t>datatable</a:t>
            </a:r>
            <a:r>
              <a:rPr lang="en-US" dirty="0"/>
              <a:t>(</a:t>
            </a:r>
            <a:r>
              <a:rPr lang="en-US" dirty="0" err="1"/>
              <a:t>doc_morphine_ion_ratio</a:t>
            </a:r>
            <a:r>
              <a:rPr lang="en-US" dirty="0"/>
              <a:t>)</a:t>
            </a:r>
          </a:p>
          <a:p>
            <a:r>
              <a:rPr lang="en-US" dirty="0"/>
              <a:t>```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44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77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4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75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  <a:latin typeface="Helvetica" pitchFamily="2" charset="0"/>
              </a:rPr>
              <a:t>R will automatically divide up the available space among the number of visualizations/components you</a:t>
            </a:r>
          </a:p>
          <a:p>
            <a:r>
              <a:rPr lang="en-US" dirty="0">
                <a:effectLst/>
                <a:latin typeface="Helvetica" pitchFamily="2" charset="0"/>
              </a:rPr>
              <a:t>create within a row (or column), unless you explicitly specify the size of the component. You can also define</a:t>
            </a:r>
          </a:p>
          <a:p>
            <a:r>
              <a:rPr lang="en-US" dirty="0">
                <a:effectLst/>
                <a:latin typeface="Helvetica" pitchFamily="2" charset="0"/>
              </a:rPr>
              <a:t>the relative sizes of the row and column containers for your dashboard.</a:t>
            </a:r>
          </a:p>
          <a:p>
            <a:endParaRPr lang="en-US" dirty="0"/>
          </a:p>
          <a:p>
            <a:r>
              <a:rPr lang="en-US" dirty="0">
                <a:effectLst/>
                <a:latin typeface="Helvetica" pitchFamily="2" charset="0"/>
              </a:rPr>
              <a:t>we may choose to have the content fill the page vertically, resizing based on the size of the page, or</a:t>
            </a:r>
          </a:p>
          <a:p>
            <a:r>
              <a:rPr lang="en-US" dirty="0">
                <a:effectLst/>
                <a:latin typeface="Helvetica" pitchFamily="2" charset="0"/>
              </a:rPr>
              <a:t>have content maintain its original height through page scrolling.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3193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128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Helvetica" pitchFamily="2" charset="0"/>
              </a:rPr>
              <a:t>Tabset</a:t>
            </a:r>
            <a:r>
              <a:rPr lang="en-US" dirty="0">
                <a:effectLst/>
                <a:latin typeface="Helvetica" pitchFamily="2" charset="0"/>
              </a:rPr>
              <a:t> and multiple page layouts Sometimes you have too much content for a single page, you want</a:t>
            </a:r>
          </a:p>
          <a:p>
            <a:r>
              <a:rPr lang="en-US" dirty="0">
                <a:effectLst/>
                <a:latin typeface="Helvetica" pitchFamily="2" charset="0"/>
              </a:rPr>
              <a:t>to create a dashboard with multiple areas of emphasis, or focus or a need to toggle between two components.</a:t>
            </a:r>
          </a:p>
          <a:p>
            <a:r>
              <a:rPr lang="en-US" dirty="0">
                <a:effectLst/>
                <a:latin typeface="Helvetica" pitchFamily="2" charset="0"/>
              </a:rPr>
              <a:t>In these cases, you are best to use a </a:t>
            </a:r>
            <a:r>
              <a:rPr lang="en-US" dirty="0" err="1">
                <a:effectLst/>
                <a:latin typeface="Helvetica" pitchFamily="2" charset="0"/>
              </a:rPr>
              <a:t>tabset</a:t>
            </a:r>
            <a:r>
              <a:rPr lang="en-US" dirty="0">
                <a:effectLst/>
                <a:latin typeface="Helvetica" pitchFamily="2" charset="0"/>
              </a:rPr>
              <a:t> or multiple page format. </a:t>
            </a:r>
            <a:r>
              <a:rPr lang="en-US" dirty="0" err="1">
                <a:effectLst/>
                <a:latin typeface="Helvetica" pitchFamily="2" charset="0"/>
              </a:rPr>
              <a:t>Tabsets</a:t>
            </a:r>
            <a:r>
              <a:rPr lang="en-US" dirty="0">
                <a:effectLst/>
                <a:latin typeface="Helvetica" pitchFamily="2" charset="0"/>
              </a:rPr>
              <a:t> can be thought of as creating</a:t>
            </a:r>
          </a:p>
          <a:p>
            <a:r>
              <a:rPr lang="en-US" dirty="0">
                <a:effectLst/>
                <a:latin typeface="Helvetica" pitchFamily="2" charset="0"/>
              </a:rPr>
              <a:t>multiple pages within a row or column. Dashboards with multiple pages can have the same or different</a:t>
            </a:r>
          </a:p>
          <a:p>
            <a:r>
              <a:rPr lang="en-US" dirty="0">
                <a:effectLst/>
                <a:latin typeface="Helvetica" pitchFamily="2" charset="0"/>
              </a:rPr>
              <a:t>layouts on each page.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57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  <a:latin typeface="Helvetica" pitchFamily="2" charset="0"/>
              </a:rPr>
              <a:t>Additional customization is possible using themes. Our critical callback dashboard uses the default theme,</a:t>
            </a:r>
          </a:p>
          <a:p>
            <a:r>
              <a:rPr lang="en-US" dirty="0" err="1">
                <a:effectLst/>
                <a:latin typeface="Helvetica" pitchFamily="2" charset="0"/>
              </a:rPr>
              <a:t>cosmo</a:t>
            </a:r>
            <a:r>
              <a:rPr lang="en-US" dirty="0">
                <a:effectLst/>
                <a:latin typeface="Helvetica" pitchFamily="2" charset="0"/>
              </a:rPr>
              <a:t>. The available themes are the same ones in the R Markdown package, which were mentioned in our</a:t>
            </a:r>
          </a:p>
          <a:p>
            <a:r>
              <a:rPr lang="en-US" dirty="0">
                <a:effectLst/>
                <a:latin typeface="Helvetica" pitchFamily="2" charset="0"/>
              </a:rPr>
              <a:t>first session. This blog post shows each theme for comparison. https://</a:t>
            </a:r>
            <a:r>
              <a:rPr lang="en-US" dirty="0" err="1">
                <a:effectLst/>
                <a:latin typeface="Helvetica" pitchFamily="2" charset="0"/>
              </a:rPr>
              <a:t>www.datadreaming.org</a:t>
            </a:r>
            <a:r>
              <a:rPr lang="en-US" dirty="0">
                <a:effectLst/>
                <a:latin typeface="Helvetica" pitchFamily="2" charset="0"/>
              </a:rPr>
              <a:t>/post/r-markdown-theme-gallery/</a:t>
            </a:r>
          </a:p>
          <a:p>
            <a:endParaRPr lang="en-US" dirty="0"/>
          </a:p>
          <a:p>
            <a:r>
              <a:rPr lang="en-US" dirty="0">
                <a:effectLst/>
                <a:latin typeface="Helvetica" pitchFamily="2" charset="0"/>
              </a:rPr>
              <a:t>The theme is set using the theme option in the YAML. Because we are using the default in the sample</a:t>
            </a:r>
          </a:p>
          <a:p>
            <a:r>
              <a:rPr lang="en-US" dirty="0">
                <a:effectLst/>
                <a:latin typeface="Helvetica" pitchFamily="2" charset="0"/>
              </a:rPr>
              <a:t>dashboard, the theme is not specified.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135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77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9748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3843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6598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Your_Tur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140834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298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793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3701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06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5191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46069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39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541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565E6B-A503-D44E-971D-2BE5CFBE4E78}"/>
              </a:ext>
            </a:extLst>
          </p:cNvPr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923D952C-D5C7-DB41-923D-1A9118E05CE3}"/>
              </a:ext>
            </a:extLst>
          </p:cNvPr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05637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659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154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98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1413061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2738974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90AF058-87AE-F34E-9C0B-13186ED300A2}" type="datetimeFigureOut">
              <a:rPr lang="en-US" smtClean="0"/>
              <a:t>3/29/23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023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90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72" r:id="rId18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tmlwidgets.or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plotly.com/r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kgs.rstudio.com/flexdashboard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FAF9869F-005C-7747-9353-1738ECD42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6"/>
            <a:ext cx="7772400" cy="1766127"/>
          </a:xfrm>
        </p:spPr>
        <p:txBody>
          <a:bodyPr>
            <a:normAutofit/>
          </a:bodyPr>
          <a:lstStyle/>
          <a:p>
            <a:r>
              <a:rPr lang="en-US" sz="5400" dirty="0"/>
              <a:t>DASHBOARDS WITH R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A3059690-FFA6-8B44-A3BE-5E5CDF873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599" y="4804013"/>
            <a:ext cx="3467669" cy="1673756"/>
          </a:xfrm>
        </p:spPr>
        <p:txBody>
          <a:bodyPr>
            <a:normAutofit/>
          </a:bodyPr>
          <a:lstStyle/>
          <a:p>
            <a:r>
              <a:rPr lang="en-US" sz="2800" b="1" dirty="0"/>
              <a:t>Databases to Dashboards</a:t>
            </a:r>
          </a:p>
          <a:p>
            <a:r>
              <a:rPr lang="en-US" sz="2800" dirty="0"/>
              <a:t>Lesson 6</a:t>
            </a:r>
          </a:p>
        </p:txBody>
      </p:sp>
    </p:spTree>
    <p:extLst>
      <p:ext uri="{BB962C8B-B14F-4D97-AF65-F5344CB8AC3E}">
        <p14:creationId xmlns:p14="http://schemas.microsoft.com/office/powerpoint/2010/main" val="2231196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7AC9B24-BFF7-A5EE-94FD-A0F99F2747A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699" y="419100"/>
            <a:ext cx="11720481" cy="582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3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024129" y="2084832"/>
            <a:ext cx="9935420" cy="4548188"/>
          </a:xfrm>
        </p:spPr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2800" dirty="0"/>
              <a:t>Open “06 – Dashboards with </a:t>
            </a:r>
            <a:r>
              <a:rPr lang="en-US" sz="2800" dirty="0" err="1"/>
              <a:t>R.Rmd</a:t>
            </a:r>
            <a:r>
              <a:rPr lang="en-US" sz="2800" dirty="0"/>
              <a:t>” to work with a draft MS Lab </a:t>
            </a:r>
            <a:r>
              <a:rPr lang="en-US" sz="2800" dirty="0" err="1"/>
              <a:t>flexdashboard</a:t>
            </a:r>
            <a:r>
              <a:rPr lang="en-US" sz="2800" dirty="0"/>
              <a:t> and save it with a new filename.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Run the setup chunk. 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Knit the document to see the dashboard output.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Too much information is crunched on the right side. Change the layout from columns to a row orientation. The 2</a:t>
            </a:r>
            <a:r>
              <a:rPr lang="en-US" sz="2800" baseline="30000" dirty="0"/>
              <a:t>nd</a:t>
            </a:r>
            <a:r>
              <a:rPr lang="en-US" sz="2800" dirty="0"/>
              <a:t> and 3</a:t>
            </a:r>
            <a:r>
              <a:rPr lang="en-US" sz="2800" baseline="30000" dirty="0"/>
              <a:t>rd</a:t>
            </a:r>
            <a:r>
              <a:rPr lang="en-US" sz="2800" dirty="0"/>
              <a:t> plots (Ion Ratios and Number Unknown Samples) should appear on the 2</a:t>
            </a:r>
            <a:r>
              <a:rPr lang="en-US" sz="2800" baseline="30000" dirty="0"/>
              <a:t>nd</a:t>
            </a:r>
            <a:r>
              <a:rPr lang="en-US" sz="2800" dirty="0"/>
              <a:t> row.</a:t>
            </a:r>
          </a:p>
        </p:txBody>
      </p:sp>
    </p:spTree>
    <p:extLst>
      <p:ext uri="{BB962C8B-B14F-4D97-AF65-F5344CB8AC3E}">
        <p14:creationId xmlns:p14="http://schemas.microsoft.com/office/powerpoint/2010/main" val="2158240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7D4DA2-F34B-FA4E-90FB-AB53C4DC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MULTIPAGE FORMATS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DC9D076-885F-5C42-8941-A23E20D75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3105" y="1767017"/>
            <a:ext cx="3976777" cy="48231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73F27ED-3A1D-D74A-88EB-DA8AF4FCD13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44382" y="1284663"/>
            <a:ext cx="4675939" cy="498812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150AD4A-ACAD-0B1A-22BF-7FBCA3D72AA0}"/>
              </a:ext>
            </a:extLst>
          </p:cNvPr>
          <p:cNvGrpSpPr/>
          <p:nvPr/>
        </p:nvGrpSpPr>
        <p:grpSpPr>
          <a:xfrm>
            <a:off x="4321425" y="3388183"/>
            <a:ext cx="2225151" cy="1697149"/>
            <a:chOff x="4874713" y="3989975"/>
            <a:chExt cx="2225151" cy="1697149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42224EC4-4828-F2B5-7C34-9B302A573D0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74713" y="3989975"/>
              <a:ext cx="436559" cy="46970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5BD988-2B6D-59A8-A51E-EA42413D2403}"/>
                </a:ext>
              </a:extLst>
            </p:cNvPr>
            <p:cNvSpPr txBox="1"/>
            <p:nvPr/>
          </p:nvSpPr>
          <p:spPr>
            <a:xfrm>
              <a:off x="5023170" y="4461277"/>
              <a:ext cx="20766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delimits separate tabs/pages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2DAFAAE-2AB8-10D5-2BF2-E4D7AA19F1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59547" y="5169163"/>
              <a:ext cx="351725" cy="51796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5B13ECF-FC65-40D5-BB08-E5EF62E14430}"/>
              </a:ext>
            </a:extLst>
          </p:cNvPr>
          <p:cNvSpPr/>
          <p:nvPr/>
        </p:nvSpPr>
        <p:spPr>
          <a:xfrm>
            <a:off x="1024128" y="2716696"/>
            <a:ext cx="3313598" cy="549937"/>
          </a:xfrm>
          <a:prstGeom prst="roundRect">
            <a:avLst/>
          </a:prstGeom>
          <a:solidFill>
            <a:schemeClr val="accent1">
              <a:alpha val="2195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0E0C093-9497-B8F7-5299-7EA790EA8A9C}"/>
              </a:ext>
            </a:extLst>
          </p:cNvPr>
          <p:cNvSpPr/>
          <p:nvPr/>
        </p:nvSpPr>
        <p:spPr>
          <a:xfrm>
            <a:off x="1024128" y="5166689"/>
            <a:ext cx="3313598" cy="549937"/>
          </a:xfrm>
          <a:prstGeom prst="roundRect">
            <a:avLst/>
          </a:prstGeom>
          <a:solidFill>
            <a:schemeClr val="accent1">
              <a:alpha val="21959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964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7D4DA2-F34B-FA4E-90FB-AB53C4DC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A THEME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74F0CB-D00A-9243-8653-975C16564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0992" y="577529"/>
            <a:ext cx="5544671" cy="6009185"/>
          </a:xfrm>
          <a:prstGeom prst="rect">
            <a:avLst/>
          </a:prstGeom>
        </p:spPr>
      </p:pic>
      <p:pic>
        <p:nvPicPr>
          <p:cNvPr id="14" name="Picture 1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F2CC2A8-697F-B587-F1AA-AC00E5604A3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7939" y="2485058"/>
            <a:ext cx="48770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053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2800" dirty="0"/>
              <a:t>Modify the YAML of your dashboard to add a theme of your choice.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Include page break syntax to create a two-tab layout.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Knit the dashboard and inspect the changes.</a:t>
            </a:r>
          </a:p>
        </p:txBody>
      </p:sp>
    </p:spTree>
    <p:extLst>
      <p:ext uri="{BB962C8B-B14F-4D97-AF65-F5344CB8AC3E}">
        <p14:creationId xmlns:p14="http://schemas.microsoft.com/office/powerpoint/2010/main" val="3945095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91CAF-D214-A900-AFCD-1651176FA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COMPONENTS TO DASHBOARDS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05A30-1AF3-D4F2-0496-7EB4C53489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graphics and tables</a:t>
            </a:r>
          </a:p>
          <a:p>
            <a:r>
              <a:rPr lang="en-US" dirty="0"/>
              <a:t>Value boxes </a:t>
            </a:r>
          </a:p>
          <a:p>
            <a:r>
              <a:rPr lang="en-US" dirty="0"/>
              <a:t>Interactive HTML widgets (plots and tables)</a:t>
            </a:r>
          </a:p>
        </p:txBody>
      </p:sp>
    </p:spTree>
    <p:extLst>
      <p:ext uri="{BB962C8B-B14F-4D97-AF65-F5344CB8AC3E}">
        <p14:creationId xmlns:p14="http://schemas.microsoft.com/office/powerpoint/2010/main" val="3182899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BA2BC-861B-314F-CB5B-31D2ED1C2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BOXES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FC9B0-A9D2-6DC0-36CC-579D25C37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Dashboards commonly include one or more graphics displaying simple values often with an icon and descriptive title.</a:t>
            </a:r>
          </a:p>
          <a:p>
            <a:pPr>
              <a:buFont typeface="Wingdings" pitchFamily="2" charset="2"/>
              <a:buChar char="§"/>
            </a:pPr>
            <a:r>
              <a:rPr lang="en-US" sz="2400" dirty="0">
                <a:latin typeface="Courier"/>
              </a:rPr>
              <a:t> </a:t>
            </a:r>
            <a:r>
              <a:rPr lang="en-US" sz="2400" dirty="0" err="1">
                <a:latin typeface="Courier"/>
              </a:rPr>
              <a:t>valueBox</a:t>
            </a:r>
            <a:r>
              <a:rPr lang="en-US" sz="2400" dirty="0">
                <a:latin typeface="Courier"/>
              </a:rPr>
              <a:t>()</a:t>
            </a:r>
            <a:r>
              <a:rPr lang="en-US" sz="2800" dirty="0"/>
              <a:t>will create this type of component</a:t>
            </a:r>
          </a:p>
          <a:p>
            <a:pPr>
              <a:buFont typeface="Wingdings" pitchFamily="2" charset="2"/>
              <a:buChar char="§"/>
            </a:pPr>
            <a:r>
              <a:rPr lang="en-US" sz="2800" dirty="0"/>
              <a:t> can be customized via color (static or dynamic), icon, and caption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96439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81B1F-33FC-2245-AC19-3016AF296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BOX 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B79611-AA6D-AB43-A263-74C5AEFF9DFB}"/>
              </a:ext>
            </a:extLst>
          </p:cNvPr>
          <p:cNvSpPr txBox="1"/>
          <p:nvPr/>
        </p:nvSpPr>
        <p:spPr>
          <a:xfrm>
            <a:off x="1378946" y="2849051"/>
            <a:ext cx="9720072" cy="17482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r>
              <a:rPr lang="en-US" sz="28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valueBox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(value = </a:t>
            </a:r>
            <a:r>
              <a:rPr lang="en-US" sz="2800" dirty="0" err="1">
                <a:solidFill>
                  <a:schemeClr val="accent2"/>
                </a:solidFill>
                <a:latin typeface="Monaco" charset="0"/>
                <a:ea typeface="Monaco" charset="0"/>
                <a:cs typeface="Monaco" charset="0"/>
              </a:rPr>
              <a:t>mean_cb_tat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, icon = </a:t>
            </a:r>
            <a:r>
              <a:rPr lang="en-US" sz="2800" dirty="0">
                <a:solidFill>
                  <a:schemeClr val="accent2"/>
                </a:solidFill>
                <a:latin typeface="Monaco" charset="0"/>
                <a:ea typeface="Monaco" charset="0"/>
                <a:cs typeface="Monaco" charset="0"/>
              </a:rPr>
              <a:t>“fa-stopwatch”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, caption = </a:t>
            </a:r>
            <a:r>
              <a:rPr lang="en-US" sz="2800" dirty="0">
                <a:solidFill>
                  <a:schemeClr val="accent2"/>
                </a:solidFill>
                <a:latin typeface="Monaco" charset="0"/>
                <a:ea typeface="Monaco" charset="0"/>
                <a:cs typeface="Monaco" charset="0"/>
              </a:rPr>
              <a:t>“Mean Callback Time”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, color = </a:t>
            </a:r>
            <a:r>
              <a:rPr lang="en-US" sz="2800" dirty="0">
                <a:solidFill>
                  <a:schemeClr val="accent2"/>
                </a:solidFill>
                <a:latin typeface="Monaco" charset="0"/>
                <a:ea typeface="Monaco" charset="0"/>
                <a:cs typeface="Monaco" charset="0"/>
              </a:rPr>
              <a:t>“#708090”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3E68B3-55A7-3AD9-5C2B-305997AD7AD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69315" y="4719400"/>
            <a:ext cx="6253370" cy="1725504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7928DDE8-65F9-06B5-DB4E-3A720A1F17D2}"/>
              </a:ext>
            </a:extLst>
          </p:cNvPr>
          <p:cNvSpPr/>
          <p:nvPr/>
        </p:nvSpPr>
        <p:spPr>
          <a:xfrm>
            <a:off x="6533322" y="1899515"/>
            <a:ext cx="2001078" cy="850092"/>
          </a:xfrm>
          <a:prstGeom prst="wedgeRoundRectCallout">
            <a:avLst>
              <a:gd name="adj1" fmla="val -37430"/>
              <a:gd name="adj2" fmla="val 87386"/>
              <a:gd name="adj3" fmla="val 1666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data object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4829C28F-3047-8511-B092-74B795CF42AF}"/>
              </a:ext>
            </a:extLst>
          </p:cNvPr>
          <p:cNvSpPr/>
          <p:nvPr/>
        </p:nvSpPr>
        <p:spPr>
          <a:xfrm>
            <a:off x="654525" y="1800070"/>
            <a:ext cx="1707675" cy="985620"/>
          </a:xfrm>
          <a:prstGeom prst="wedgeRoundRectCallout">
            <a:avLst>
              <a:gd name="adj1" fmla="val 15385"/>
              <a:gd name="adj2" fmla="val 85151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creates value box</a:t>
            </a:r>
          </a:p>
        </p:txBody>
      </p:sp>
    </p:spTree>
    <p:extLst>
      <p:ext uri="{BB962C8B-B14F-4D97-AF65-F5344CB8AC3E}">
        <p14:creationId xmlns:p14="http://schemas.microsoft.com/office/powerpoint/2010/main" val="1200092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1C07D5-D960-A445-9A81-483E39A5C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PLOTS INTERACTIVE</a:t>
            </a:r>
          </a:p>
        </p:txBody>
      </p:sp>
    </p:spTree>
    <p:extLst>
      <p:ext uri="{BB962C8B-B14F-4D97-AF65-F5344CB8AC3E}">
        <p14:creationId xmlns:p14="http://schemas.microsoft.com/office/powerpoint/2010/main" val="25933977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AE0218-CF30-D24B-B3FF-5B33F09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HTMLWIDGETS FOR R SUPPORT INTERACTIVE VISUALS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D644D-0135-0647-8F40-BC9A836D2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Packages using </a:t>
            </a:r>
            <a:r>
              <a:rPr lang="en-US" dirty="0" err="1"/>
              <a:t>htmlwidgets</a:t>
            </a:r>
            <a:r>
              <a:rPr lang="en-US" dirty="0"/>
              <a:t> use R code to call </a:t>
            </a:r>
            <a:r>
              <a:rPr lang="en-US" dirty="0" err="1"/>
              <a:t>Javascript</a:t>
            </a:r>
            <a:r>
              <a:rPr lang="en-US" dirty="0"/>
              <a:t> visualization libraries (</a:t>
            </a:r>
            <a:r>
              <a:rPr lang="en-US" dirty="0">
                <a:hlinkClick r:id="rId2"/>
              </a:rPr>
              <a:t>http://www.htmlwidgets.org/</a:t>
            </a:r>
            <a:r>
              <a:rPr lang="en-US" dirty="0"/>
              <a:t>)</a:t>
            </a:r>
          </a:p>
          <a:p>
            <a:r>
              <a:rPr lang="en-US" dirty="0"/>
              <a:t>Use one line of code to convert a static plot into an interactive one</a:t>
            </a:r>
          </a:p>
        </p:txBody>
      </p:sp>
    </p:spTree>
    <p:extLst>
      <p:ext uri="{BB962C8B-B14F-4D97-AF65-F5344CB8AC3E}">
        <p14:creationId xmlns:p14="http://schemas.microsoft.com/office/powerpoint/2010/main" val="337374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91C99-155A-7A00-369B-6ADE11B86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37DCA-9283-C3A8-3278-7D0C7FFA3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Format a </a:t>
            </a:r>
            <a:r>
              <a:rPr lang="en-US" sz="3200" dirty="0" err="1"/>
              <a:t>flexdashboard</a:t>
            </a:r>
            <a:r>
              <a:rPr lang="en-US" sz="3200" dirty="0"/>
              <a:t> to improve display of multiple plots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Add interactivity to plot and table components of </a:t>
            </a:r>
            <a:r>
              <a:rPr lang="en-US" sz="3200" dirty="0" err="1"/>
              <a:t>flexdashboards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327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47EE9-F6A2-6143-8CC8-0D9370D97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PLOTLY PACKAGE CONVERTS GGPLOT WITH A SIMPLE COMMAND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EC0C815-BBC3-F043-9399-4E0684232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use </a:t>
            </a:r>
            <a:r>
              <a:rPr lang="en-US" dirty="0" err="1"/>
              <a:t>Plotly</a:t>
            </a:r>
            <a:r>
              <a:rPr lang="en-US" dirty="0"/>
              <a:t> on your desktop install the </a:t>
            </a:r>
            <a:r>
              <a:rPr lang="en-US" dirty="0" err="1"/>
              <a:t>plotly</a:t>
            </a:r>
            <a:r>
              <a:rPr lang="en-US" dirty="0"/>
              <a:t> package using the following command: </a:t>
            </a:r>
          </a:p>
          <a:p>
            <a:pPr marL="0" indent="0">
              <a:buNone/>
            </a:pPr>
            <a:r>
              <a:rPr lang="en-US" sz="2800" dirty="0" err="1">
                <a:latin typeface="Courier New" panose="02070309020205020404" pitchFamily="49" charset="0"/>
                <a:ea typeface="Monaco" charset="0"/>
                <a:cs typeface="Courier New" panose="02070309020205020404" pitchFamily="49" charset="0"/>
              </a:rPr>
              <a:t>install.packages</a:t>
            </a:r>
            <a:r>
              <a:rPr lang="en-US" sz="2800" dirty="0">
                <a:latin typeface="Courier New" panose="02070309020205020404" pitchFamily="49" charset="0"/>
                <a:ea typeface="Monaco" charset="0"/>
                <a:cs typeface="Courier New" panose="02070309020205020404" pitchFamily="49" charset="0"/>
              </a:rPr>
              <a:t>(“</a:t>
            </a:r>
            <a:r>
              <a:rPr lang="en-US" sz="2800" dirty="0" err="1">
                <a:latin typeface="Courier New" panose="02070309020205020404" pitchFamily="49" charset="0"/>
                <a:ea typeface="Monaco" charset="0"/>
                <a:cs typeface="Courier New" panose="02070309020205020404" pitchFamily="49" charset="0"/>
              </a:rPr>
              <a:t>plotly</a:t>
            </a:r>
            <a:r>
              <a:rPr lang="en-US" sz="2800" dirty="0">
                <a:latin typeface="Courier New" panose="02070309020205020404" pitchFamily="49" charset="0"/>
                <a:ea typeface="Monaco" charset="0"/>
                <a:cs typeface="Courier New" panose="02070309020205020404" pitchFamily="49" charset="0"/>
              </a:rPr>
              <a:t>”)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 of visualizations at </a:t>
            </a:r>
            <a:r>
              <a:rPr lang="en-US" dirty="0" err="1"/>
              <a:t>Plotly</a:t>
            </a:r>
            <a:r>
              <a:rPr lang="en-US" dirty="0"/>
              <a:t> website: </a:t>
            </a:r>
            <a:r>
              <a:rPr lang="en-US" dirty="0">
                <a:hlinkClick r:id="rId2"/>
              </a:rPr>
              <a:t>https://plotly.com/r/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648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81B1F-33FC-2245-AC19-3016AF296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PLOT AS OBJECT AND ADD ONE LINE TO MAKE IT INTERACTIVE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491CB56-D16A-5441-8B8A-F5878945463D}"/>
              </a:ext>
            </a:extLst>
          </p:cNvPr>
          <p:cNvGrpSpPr/>
          <p:nvPr/>
        </p:nvGrpSpPr>
        <p:grpSpPr>
          <a:xfrm>
            <a:off x="1167631" y="2727472"/>
            <a:ext cx="9856737" cy="2246768"/>
            <a:chOff x="2080825" y="3235066"/>
            <a:chExt cx="8090002" cy="118592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4A17B4E-598D-E04D-9FD0-94D795529EBA}"/>
                </a:ext>
              </a:extLst>
            </p:cNvPr>
            <p:cNvSpPr/>
            <p:nvPr/>
          </p:nvSpPr>
          <p:spPr>
            <a:xfrm>
              <a:off x="2080825" y="3409614"/>
              <a:ext cx="8090002" cy="9392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FB79611-AA6D-AB43-A263-74C5AEFF9DFB}"/>
                </a:ext>
              </a:extLst>
            </p:cNvPr>
            <p:cNvSpPr txBox="1"/>
            <p:nvPr/>
          </p:nvSpPr>
          <p:spPr>
            <a:xfrm>
              <a:off x="2080825" y="3235065"/>
              <a:ext cx="8090002" cy="1185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800" dirty="0">
                <a:latin typeface="Monaco" charset="0"/>
                <a:ea typeface="Monaco" charset="0"/>
                <a:cs typeface="Monaco" charset="0"/>
              </a:endParaRPr>
            </a:p>
            <a:p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plot_name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 &lt;- </a:t>
              </a:r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ggplot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(data = 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data_frame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 +</a:t>
              </a:r>
            </a:p>
            <a:p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  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geom_function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(mapping = </a:t>
              </a:r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aes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mappings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))</a:t>
              </a:r>
            </a:p>
            <a:p>
              <a:r>
                <a:rPr lang="en-US" sz="2800" dirty="0" err="1">
                  <a:solidFill>
                    <a:schemeClr val="accent1"/>
                  </a:solidFill>
                  <a:latin typeface="Monaco" charset="0"/>
                  <a:ea typeface="Monaco" charset="0"/>
                  <a:cs typeface="Monaco" charset="0"/>
                </a:rPr>
                <a:t>ggplotly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plot_name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</a:t>
              </a:r>
            </a:p>
            <a:p>
              <a:endParaRPr lang="en-US" sz="2800" dirty="0">
                <a:latin typeface="Monaco" charset="0"/>
                <a:ea typeface="Monaco" charset="0"/>
                <a:cs typeface="Monaco" charset="0"/>
              </a:endParaRPr>
            </a:p>
          </p:txBody>
        </p:sp>
      </p:grp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E265BDF1-29BD-B898-C629-B0BFEA7E2A29}"/>
              </a:ext>
            </a:extLst>
          </p:cNvPr>
          <p:cNvSpPr/>
          <p:nvPr/>
        </p:nvSpPr>
        <p:spPr>
          <a:xfrm>
            <a:off x="2266122" y="4974238"/>
            <a:ext cx="2001078" cy="1298546"/>
          </a:xfrm>
          <a:prstGeom prst="wedgeRoundRectCallout">
            <a:avLst>
              <a:gd name="adj1" fmla="val -34119"/>
              <a:gd name="adj2" fmla="val -83044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makes plots interactive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3E01D1F1-C55C-5DD3-72B0-A0FB2C04E0E3}"/>
              </a:ext>
            </a:extLst>
          </p:cNvPr>
          <p:cNvSpPr/>
          <p:nvPr/>
        </p:nvSpPr>
        <p:spPr>
          <a:xfrm>
            <a:off x="9716759" y="1667117"/>
            <a:ext cx="1744931" cy="1496808"/>
          </a:xfrm>
          <a:prstGeom prst="wedgeRoundRectCallout">
            <a:avLst>
              <a:gd name="adj1" fmla="val -42066"/>
              <a:gd name="adj2" fmla="val 79862"/>
              <a:gd name="adj3" fmla="val 1666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normal </a:t>
            </a:r>
            <a:r>
              <a:rPr lang="en-US" sz="2800" dirty="0" err="1"/>
              <a:t>ggplot</a:t>
            </a:r>
            <a:r>
              <a:rPr lang="en-US" sz="2800" dirty="0"/>
              <a:t> syntax</a:t>
            </a:r>
          </a:p>
        </p:txBody>
      </p:sp>
    </p:spTree>
    <p:extLst>
      <p:ext uri="{BB962C8B-B14F-4D97-AF65-F5344CB8AC3E}">
        <p14:creationId xmlns:p14="http://schemas.microsoft.com/office/powerpoint/2010/main" val="4656655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indent="-914400">
              <a:buFont typeface="+mj-lt"/>
              <a:buAutoNum type="arabicPeriod"/>
            </a:pPr>
            <a:r>
              <a:rPr lang="en-US" sz="2800" dirty="0"/>
              <a:t>Load the </a:t>
            </a:r>
            <a:r>
              <a:rPr lang="en-US" sz="2800" dirty="0" err="1"/>
              <a:t>plotly</a:t>
            </a:r>
            <a:r>
              <a:rPr lang="en-US" sz="2800" dirty="0"/>
              <a:t> package in your dashboard setup chunk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Convert each of the plots into an interactive plot by storing the </a:t>
            </a:r>
            <a:r>
              <a:rPr lang="en-US" sz="2800" dirty="0" err="1"/>
              <a:t>ggplot</a:t>
            </a:r>
            <a:r>
              <a:rPr lang="en-US" sz="2800" dirty="0"/>
              <a:t> in an object and using the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ggplotly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2800" dirty="0">
                <a:cs typeface="Courier New" panose="02070309020205020404" pitchFamily="49" charset="0"/>
              </a:rPr>
              <a:t> </a:t>
            </a:r>
            <a:r>
              <a:rPr lang="en-US" sz="2800" dirty="0"/>
              <a:t>function.</a:t>
            </a:r>
          </a:p>
          <a:p>
            <a:pPr marL="914400" indent="-914400">
              <a:buFont typeface="+mj-lt"/>
              <a:buAutoNum type="arabicPeriod"/>
            </a:pPr>
            <a:r>
              <a:rPr lang="en-US" sz="2800" dirty="0"/>
              <a:t>Knit the dashboard and hover over the interactive plots.</a:t>
            </a:r>
          </a:p>
        </p:txBody>
      </p:sp>
    </p:spTree>
    <p:extLst>
      <p:ext uri="{BB962C8B-B14F-4D97-AF65-F5344CB8AC3E}">
        <p14:creationId xmlns:p14="http://schemas.microsoft.com/office/powerpoint/2010/main" val="1437087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78C8C-FEEF-2F43-8B22-8AC5C4139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OPTIONS FOR INTERACTIVE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40B-55B9-0A4F-8AB3-CE1E0D0CC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interactive plot packages:</a:t>
            </a:r>
          </a:p>
          <a:p>
            <a:pPr lvl="1"/>
            <a:r>
              <a:rPr lang="en-US" dirty="0" err="1"/>
              <a:t>rbokeh</a:t>
            </a:r>
            <a:endParaRPr lang="en-US" dirty="0"/>
          </a:p>
          <a:p>
            <a:pPr lvl="1"/>
            <a:r>
              <a:rPr lang="en-US" dirty="0" err="1"/>
              <a:t>Highcharter</a:t>
            </a:r>
            <a:endParaRPr lang="en-US" dirty="0"/>
          </a:p>
          <a:p>
            <a:r>
              <a:rPr lang="en-US" dirty="0"/>
              <a:t>Time series graphs with </a:t>
            </a:r>
            <a:r>
              <a:rPr lang="en-US" dirty="0" err="1"/>
              <a:t>dygraphs</a:t>
            </a:r>
            <a:r>
              <a:rPr lang="en-US" dirty="0"/>
              <a:t> package</a:t>
            </a:r>
          </a:p>
          <a:p>
            <a:r>
              <a:rPr lang="en-US" dirty="0"/>
              <a:t>Maps with leaflet package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457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1C07D5-D960-A445-9A81-483E39A5C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TABLES INTERACTIVE</a:t>
            </a:r>
          </a:p>
        </p:txBody>
      </p:sp>
    </p:spTree>
    <p:extLst>
      <p:ext uri="{BB962C8B-B14F-4D97-AF65-F5344CB8AC3E}">
        <p14:creationId xmlns:p14="http://schemas.microsoft.com/office/powerpoint/2010/main" val="365773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0E06-56ED-EB43-94D0-DA46F0173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TABLES WITH ONE LINE OF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9F221-27DD-2643-8297-6D5FC1798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DataTables</a:t>
            </a:r>
            <a:r>
              <a:rPr lang="en-US" dirty="0"/>
              <a:t> library quickly converts tables into interactive element</a:t>
            </a:r>
          </a:p>
          <a:p>
            <a:r>
              <a:rPr lang="en-US" dirty="0"/>
              <a:t>DT package in R – to install use:</a:t>
            </a:r>
          </a:p>
          <a:p>
            <a:r>
              <a:rPr lang="en-US" dirty="0"/>
              <a:t> </a:t>
            </a:r>
            <a:r>
              <a:rPr lang="en-US" sz="2800" dirty="0" err="1">
                <a:latin typeface="Courier New" panose="02070309020205020404" pitchFamily="49" charset="0"/>
                <a:ea typeface="Monaco" charset="0"/>
                <a:cs typeface="Courier New" panose="02070309020205020404" pitchFamily="49" charset="0"/>
              </a:rPr>
              <a:t>install.packages</a:t>
            </a:r>
            <a:r>
              <a:rPr lang="en-US" sz="2800" dirty="0">
                <a:latin typeface="Courier New" panose="02070309020205020404" pitchFamily="49" charset="0"/>
                <a:ea typeface="Monaco" charset="0"/>
                <a:cs typeface="Courier New" panose="02070309020205020404" pitchFamily="49" charset="0"/>
              </a:rPr>
              <a:t>(“DT”)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Use </a:t>
            </a:r>
            <a:r>
              <a:rPr lang="en-US" sz="2400" dirty="0" err="1">
                <a:latin typeface="Monaco" pitchFamily="2" charset="77"/>
              </a:rPr>
              <a:t>datatable</a:t>
            </a:r>
            <a:r>
              <a:rPr lang="en-US" sz="2400" dirty="0">
                <a:latin typeface="Monaco" pitchFamily="2" charset="77"/>
              </a:rPr>
              <a:t>() </a:t>
            </a:r>
            <a:r>
              <a:rPr lang="en-US" dirty="0"/>
              <a:t>function on a data frame to allow:</a:t>
            </a:r>
          </a:p>
          <a:p>
            <a:pPr lvl="1"/>
            <a:r>
              <a:rPr lang="en-US" dirty="0"/>
              <a:t>Filter number of entries</a:t>
            </a:r>
          </a:p>
          <a:p>
            <a:pPr lvl="1"/>
            <a:r>
              <a:rPr lang="en-US" dirty="0"/>
              <a:t>Search entries</a:t>
            </a:r>
          </a:p>
          <a:p>
            <a:pPr lvl="1"/>
            <a:r>
              <a:rPr lang="en-US" dirty="0"/>
              <a:t>Sort by column</a:t>
            </a:r>
          </a:p>
        </p:txBody>
      </p:sp>
    </p:spTree>
    <p:extLst>
      <p:ext uri="{BB962C8B-B14F-4D97-AF65-F5344CB8AC3E}">
        <p14:creationId xmlns:p14="http://schemas.microsoft.com/office/powerpoint/2010/main" val="1552105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12EE-30FB-3F47-A229-50B6BB96C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DATATABLE EXAMPLE</a:t>
            </a:r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629AE77F-8DC9-C280-18AC-CF81916EA44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398" y="2734188"/>
            <a:ext cx="10160707" cy="38765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9532A4-638C-EEEE-80BE-199D607CA61E}"/>
              </a:ext>
            </a:extLst>
          </p:cNvPr>
          <p:cNvSpPr txBox="1"/>
          <p:nvPr/>
        </p:nvSpPr>
        <p:spPr>
          <a:xfrm>
            <a:off x="2925534" y="1813825"/>
            <a:ext cx="6593280" cy="7878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 rtlCol="0" anchor="ctr">
            <a:noAutofit/>
          </a:bodyPr>
          <a:lstStyle/>
          <a:p>
            <a:pPr algn="ctr"/>
            <a:r>
              <a:rPr lang="en-US" sz="2400" dirty="0" err="1">
                <a:solidFill>
                  <a:schemeClr val="accent1"/>
                </a:solidFill>
                <a:latin typeface="Monaco" pitchFamily="2" charset="77"/>
              </a:rPr>
              <a:t>datatable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doc_morphine_ion_ratio</a:t>
            </a:r>
            <a:r>
              <a:rPr lang="en-US" sz="2400" dirty="0">
                <a:latin typeface="Monaco" pitchFamily="2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622344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240220" cy="4023360"/>
          </a:xfrm>
        </p:spPr>
        <p:txBody>
          <a:bodyPr>
            <a:normAutofit fontScale="77500" lnSpcReduction="20000"/>
          </a:bodyPr>
          <a:lstStyle/>
          <a:p>
            <a:pPr marL="0" indent="0">
              <a:buClr>
                <a:schemeClr val="accent4">
                  <a:lumMod val="75000"/>
                </a:schemeClr>
              </a:buClr>
              <a:buNone/>
            </a:pPr>
            <a:r>
              <a:rPr lang="en-US" dirty="0"/>
              <a:t>We are going to replace one of our panels of content with an interactive table.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Load the DT package in your dashboard setup chunk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Rename the ion ratio plot panel to “Daily Morphine Ion Ratios on Doc”.  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Create a </a:t>
            </a:r>
            <a:r>
              <a:rPr lang="en-US" dirty="0" err="1"/>
              <a:t>dataframe</a:t>
            </a:r>
            <a:r>
              <a:rPr lang="en-US" dirty="0"/>
              <a:t> by filtering </a:t>
            </a:r>
            <a:r>
              <a:rPr lang="en-US" sz="2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sample_peak_batch_standards</a:t>
            </a:r>
            <a:r>
              <a:rPr lang="en-US" sz="3100" dirty="0"/>
              <a:t> object </a:t>
            </a:r>
            <a:r>
              <a:rPr lang="en-US" dirty="0"/>
              <a:t>to only include results from the instrument named “doc” and collect data. </a:t>
            </a:r>
          </a:p>
          <a:p>
            <a:pPr marL="173736" lvl="1" indent="0">
              <a:buNone/>
            </a:pPr>
            <a:r>
              <a:rPr lang="en-US" dirty="0"/>
              <a:t>	</a:t>
            </a:r>
            <a:r>
              <a:rPr lang="en-US" i="1" dirty="0"/>
              <a:t>(hint: to create the </a:t>
            </a:r>
            <a:r>
              <a:rPr lang="en-US" i="1" dirty="0" err="1"/>
              <a:t>dataframe</a:t>
            </a:r>
            <a:r>
              <a:rPr lang="en-US" i="1" dirty="0"/>
              <a:t> vs SQLite table, use </a:t>
            </a:r>
            <a:r>
              <a:rPr lang="en-US" sz="2700" i="1" dirty="0">
                <a:latin typeface="Courier New" panose="02070309020205020404" pitchFamily="49" charset="0"/>
                <a:cs typeface="Courier New" panose="02070309020205020404" pitchFamily="49" charset="0"/>
              </a:rPr>
              <a:t>collect()</a:t>
            </a:r>
            <a:r>
              <a:rPr lang="en-US" i="1" dirty="0"/>
              <a:t>)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Display an interactive table that includes the content from the </a:t>
            </a:r>
            <a:r>
              <a:rPr lang="en-US" dirty="0" err="1"/>
              <a:t>dataframe</a:t>
            </a:r>
            <a:r>
              <a:rPr lang="en-US" dirty="0"/>
              <a:t> you created.</a:t>
            </a:r>
          </a:p>
          <a:p>
            <a:pPr marL="914400" indent="-914400">
              <a:buFont typeface="+mj-lt"/>
              <a:buAutoNum type="arabicPeriod"/>
            </a:pPr>
            <a:r>
              <a:rPr lang="en-US" dirty="0"/>
              <a:t>Knit the dashboard. Search “s975006” in the search box to confirm the interactive table is working.</a:t>
            </a:r>
          </a:p>
        </p:txBody>
      </p:sp>
    </p:spTree>
    <p:extLst>
      <p:ext uri="{BB962C8B-B14F-4D97-AF65-F5344CB8AC3E}">
        <p14:creationId xmlns:p14="http://schemas.microsoft.com/office/powerpoint/2010/main" val="2850311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54C38-D063-BCB9-9CC5-3621F385E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35B53-79EB-7811-6ECD-516075801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err="1"/>
              <a:t>flexdashboard</a:t>
            </a:r>
            <a:r>
              <a:rPr lang="en-US" dirty="0"/>
              <a:t> is a useful package to create dashboards using R Markdown</a:t>
            </a:r>
          </a:p>
          <a:p>
            <a:pPr lvl="1"/>
            <a:r>
              <a:rPr lang="en-US" dirty="0"/>
              <a:t>Flexible formats and themes make </a:t>
            </a:r>
            <a:r>
              <a:rPr lang="en-US" dirty="0" err="1"/>
              <a:t>flexdashboards</a:t>
            </a:r>
            <a:r>
              <a:rPr lang="en-US" dirty="0"/>
              <a:t> highly customizable</a:t>
            </a:r>
          </a:p>
          <a:p>
            <a:pPr lvl="1"/>
            <a:r>
              <a:rPr lang="en-US" dirty="0"/>
              <a:t>HTML widgets make it easy to add interactivity to plots and tables</a:t>
            </a:r>
          </a:p>
        </p:txBody>
      </p:sp>
    </p:spTree>
    <p:extLst>
      <p:ext uri="{BB962C8B-B14F-4D97-AF65-F5344CB8AC3E}">
        <p14:creationId xmlns:p14="http://schemas.microsoft.com/office/powerpoint/2010/main" val="2897131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91C99-155A-7A00-369B-6ADE11B86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37DCA-9283-C3A8-3278-7D0C7FFA3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Format a </a:t>
            </a:r>
            <a:r>
              <a:rPr lang="en-US" sz="3200" dirty="0" err="1"/>
              <a:t>flexdashboard</a:t>
            </a:r>
            <a:r>
              <a:rPr lang="en-US" sz="3200" dirty="0"/>
              <a:t> to improve display of multiple plots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Add interactivity to plot and table components of </a:t>
            </a:r>
            <a:r>
              <a:rPr lang="en-US" sz="3200" dirty="0" err="1"/>
              <a:t>flexdashboards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390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DD1C-6CFF-334A-AB67-99CF4CC9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DATA SCIENCE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2B42-9E84-8B4E-A63B-3E9F05150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9FB760-B370-434A-BDC7-3BB975B82E7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000109"/>
            <a:ext cx="12192000" cy="44885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989C4-EC14-9944-AA13-435E7CAF2ACB}"/>
              </a:ext>
            </a:extLst>
          </p:cNvPr>
          <p:cNvSpPr txBox="1"/>
          <p:nvPr/>
        </p:nvSpPr>
        <p:spPr>
          <a:xfrm>
            <a:off x="0" y="6488668"/>
            <a:ext cx="681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</a:t>
            </a:r>
            <a:r>
              <a:rPr lang="en-US" i="1" dirty="0"/>
              <a:t>R for Data Science</a:t>
            </a:r>
            <a:r>
              <a:rPr lang="en-US" dirty="0"/>
              <a:t> (https://r4ds.had.co.nz/</a:t>
            </a:r>
            <a:r>
              <a:rPr lang="en-US" dirty="0" err="1"/>
              <a:t>introduction.html</a:t>
            </a:r>
            <a:r>
              <a:rPr lang="en-US" dirty="0"/>
              <a:t>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052AFBF-2FC8-1C4B-BF3F-4373DDDBBE28}"/>
              </a:ext>
            </a:extLst>
          </p:cNvPr>
          <p:cNvSpPr/>
          <p:nvPr/>
        </p:nvSpPr>
        <p:spPr>
          <a:xfrm>
            <a:off x="8893479" y="3795386"/>
            <a:ext cx="2855935" cy="726510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2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sz="3600" dirty="0"/>
              <a:t>FROM R MARKDOWN TO QUICK AND PAINLESS DASHBOARDS</a:t>
            </a:r>
          </a:p>
        </p:txBody>
      </p:sp>
    </p:spTree>
    <p:extLst>
      <p:ext uri="{BB962C8B-B14F-4D97-AF65-F5344CB8AC3E}">
        <p14:creationId xmlns:p14="http://schemas.microsoft.com/office/powerpoint/2010/main" val="1898717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D1E5C7-F0AB-4E40-BE96-96A25858CB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72777" y="1375328"/>
            <a:ext cx="7046445" cy="36019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416B45-36BC-A045-A732-97CDDC7A2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134279"/>
            <a:ext cx="9720072" cy="1499616"/>
          </a:xfrm>
        </p:spPr>
        <p:txBody>
          <a:bodyPr/>
          <a:lstStyle/>
          <a:p>
            <a:r>
              <a:rPr lang="en-US" dirty="0"/>
              <a:t>DASHBOARDS TO DRIVE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79BFA-1AB6-2D4F-BA8C-5FB7C57CA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5224105"/>
            <a:ext cx="9720073" cy="1499616"/>
          </a:xfrm>
        </p:spPr>
        <p:txBody>
          <a:bodyPr>
            <a:normAutofit/>
          </a:bodyPr>
          <a:lstStyle/>
          <a:p>
            <a:r>
              <a:rPr lang="en-US" sz="2800" dirty="0"/>
              <a:t>Dashboards are a graphical interface to display key performance indicators or other metrics</a:t>
            </a:r>
          </a:p>
          <a:p>
            <a:r>
              <a:rPr lang="en-US" sz="2800" dirty="0"/>
              <a:t>Intended to represent multiple pieces of information at a glance</a:t>
            </a:r>
          </a:p>
        </p:txBody>
      </p:sp>
    </p:spTree>
    <p:extLst>
      <p:ext uri="{BB962C8B-B14F-4D97-AF65-F5344CB8AC3E}">
        <p14:creationId xmlns:p14="http://schemas.microsoft.com/office/powerpoint/2010/main" val="63663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B9151-8294-E547-93E1-5DB783EE1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FLEXDASHBOARD PROVIDES EASY DASHBOARD TEMPLATES FOR 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5B952-1BC4-424B-B78A-9A8A06CD8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435" y="2286000"/>
            <a:ext cx="5975822" cy="4023360"/>
          </a:xfrm>
        </p:spPr>
        <p:txBody>
          <a:bodyPr>
            <a:normAutofit/>
          </a:bodyPr>
          <a:lstStyle/>
          <a:p>
            <a:r>
              <a:rPr lang="en-US" sz="2800" dirty="0"/>
              <a:t>Produces HTML file that can be opened on web browsers</a:t>
            </a:r>
          </a:p>
          <a:p>
            <a:r>
              <a:rPr lang="en-US" sz="2800" dirty="0"/>
              <a:t>Or deployed on existing web server</a:t>
            </a:r>
          </a:p>
          <a:p>
            <a:r>
              <a:rPr lang="en-US" sz="2800" dirty="0"/>
              <a:t>Provides row- or column-based layouts</a:t>
            </a:r>
          </a:p>
          <a:p>
            <a:r>
              <a:rPr lang="en-US" sz="2800" dirty="0"/>
              <a:t>Get started on your desktop by running: </a:t>
            </a:r>
            <a:r>
              <a:rPr lang="en-US" sz="2800" dirty="0" err="1"/>
              <a:t>install.packages</a:t>
            </a:r>
            <a:r>
              <a:rPr lang="en-US" sz="2800" dirty="0"/>
              <a:t>("</a:t>
            </a:r>
            <a:r>
              <a:rPr lang="en-US" sz="2800" dirty="0" err="1"/>
              <a:t>flexdashboard</a:t>
            </a:r>
            <a:r>
              <a:rPr lang="en-US" sz="2800" dirty="0"/>
              <a:t>")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CAF0D2-8932-B947-832A-7A7A0B6E2FA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0831" y="2084832"/>
            <a:ext cx="4823846" cy="42679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A1F6DB-1BE0-B041-B979-F724B88D5246}"/>
              </a:ext>
            </a:extLst>
          </p:cNvPr>
          <p:cNvSpPr txBox="1"/>
          <p:nvPr/>
        </p:nvSpPr>
        <p:spPr>
          <a:xfrm>
            <a:off x="5504677" y="6352770"/>
            <a:ext cx="650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https://pkgs.rstudio.com/flexdashboard/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3429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201304A0-B8FE-D95E-8E29-8D7185344AE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900" y="93663"/>
            <a:ext cx="11286352" cy="6764337"/>
          </a:xfr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BD05197-FD0A-864F-8900-754954FC9D87}"/>
              </a:ext>
            </a:extLst>
          </p:cNvPr>
          <p:cNvGrpSpPr/>
          <p:nvPr/>
        </p:nvGrpSpPr>
        <p:grpSpPr>
          <a:xfrm>
            <a:off x="4496844" y="1214619"/>
            <a:ext cx="4208019" cy="369332"/>
            <a:chOff x="4496844" y="1214619"/>
            <a:chExt cx="4208019" cy="369332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518D931A-9E55-F942-A409-DF5201B51C5A}"/>
                </a:ext>
              </a:extLst>
            </p:cNvPr>
            <p:cNvCxnSpPr/>
            <p:nvPr/>
          </p:nvCxnSpPr>
          <p:spPr>
            <a:xfrm flipH="1">
              <a:off x="4496844" y="1412537"/>
              <a:ext cx="106471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EB88B28-5DBD-4B44-B1B4-066D4DD83615}"/>
                </a:ext>
              </a:extLst>
            </p:cNvPr>
            <p:cNvSpPr txBox="1"/>
            <p:nvPr/>
          </p:nvSpPr>
          <p:spPr>
            <a:xfrm>
              <a:off x="5661039" y="1214619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flexdashboard</a:t>
              </a:r>
              <a:r>
                <a:rPr lang="en-US" dirty="0"/>
                <a:t> output format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5C9D730-7783-6745-AC9E-DBEA8EDCA2B3}"/>
              </a:ext>
            </a:extLst>
          </p:cNvPr>
          <p:cNvGrpSpPr/>
          <p:nvPr/>
        </p:nvGrpSpPr>
        <p:grpSpPr>
          <a:xfrm>
            <a:off x="3697266" y="1512267"/>
            <a:ext cx="4280907" cy="680756"/>
            <a:chOff x="3697266" y="1512267"/>
            <a:chExt cx="4280907" cy="68075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62AC044-0A26-C940-A1AE-4B4F8D5C9EBB}"/>
                </a:ext>
              </a:extLst>
            </p:cNvPr>
            <p:cNvCxnSpPr/>
            <p:nvPr/>
          </p:nvCxnSpPr>
          <p:spPr>
            <a:xfrm flipH="1">
              <a:off x="3697266" y="1696933"/>
              <a:ext cx="106471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2FD5780-7E18-5C4A-A14B-105BC19F8613}"/>
                </a:ext>
              </a:extLst>
            </p:cNvPr>
            <p:cNvSpPr txBox="1"/>
            <p:nvPr/>
          </p:nvSpPr>
          <p:spPr>
            <a:xfrm>
              <a:off x="4874713" y="1512267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layout page by columns vs rows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FFC5E75-A074-CDA2-5A68-5B1FDC6D070A}"/>
                </a:ext>
              </a:extLst>
            </p:cNvPr>
            <p:cNvCxnSpPr/>
            <p:nvPr/>
          </p:nvCxnSpPr>
          <p:spPr>
            <a:xfrm flipH="1">
              <a:off x="3810000" y="1984529"/>
              <a:ext cx="106471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C810F6F-DD7E-8819-657A-56985B7482FF}"/>
                </a:ext>
              </a:extLst>
            </p:cNvPr>
            <p:cNvSpPr txBox="1"/>
            <p:nvPr/>
          </p:nvSpPr>
          <p:spPr>
            <a:xfrm>
              <a:off x="4934349" y="1823691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fill page and resize vs scroll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0F617E0-C20E-054C-AFBD-638076FEC52B}"/>
              </a:ext>
            </a:extLst>
          </p:cNvPr>
          <p:cNvGrpSpPr/>
          <p:nvPr/>
        </p:nvGrpSpPr>
        <p:grpSpPr>
          <a:xfrm>
            <a:off x="4874713" y="3989975"/>
            <a:ext cx="3620020" cy="549806"/>
            <a:chOff x="4874713" y="3989975"/>
            <a:chExt cx="3620020" cy="549806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364B9FE-AB9C-9846-AB52-9811D78CB4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74713" y="3989975"/>
              <a:ext cx="576196" cy="355248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33683A1-667E-0548-BC3E-EF72BF1469B8}"/>
                </a:ext>
              </a:extLst>
            </p:cNvPr>
            <p:cNvSpPr txBox="1"/>
            <p:nvPr/>
          </p:nvSpPr>
          <p:spPr>
            <a:xfrm>
              <a:off x="5450909" y="4170449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delimits separate columns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B6BDE9-A5FC-4A42-B0A5-B35D07927366}"/>
              </a:ext>
            </a:extLst>
          </p:cNvPr>
          <p:cNvGrpSpPr/>
          <p:nvPr/>
        </p:nvGrpSpPr>
        <p:grpSpPr>
          <a:xfrm>
            <a:off x="1024128" y="3323968"/>
            <a:ext cx="5660595" cy="666007"/>
            <a:chOff x="1024128" y="3323968"/>
            <a:chExt cx="5660595" cy="666007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C7ADA4-8209-7643-8A47-14EEAE0AF679}"/>
                </a:ext>
              </a:extLst>
            </p:cNvPr>
            <p:cNvSpPr/>
            <p:nvPr/>
          </p:nvSpPr>
          <p:spPr>
            <a:xfrm>
              <a:off x="1024128" y="3323968"/>
              <a:ext cx="2534618" cy="666007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06A97C-9AF3-4240-9E8B-27C481E49577}"/>
                </a:ext>
              </a:extLst>
            </p:cNvPr>
            <p:cNvSpPr txBox="1"/>
            <p:nvPr/>
          </p:nvSpPr>
          <p:spPr>
            <a:xfrm>
              <a:off x="3640899" y="3472305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define width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F243B6-AC2A-4C4B-A115-F50F0F2E3E57}"/>
              </a:ext>
            </a:extLst>
          </p:cNvPr>
          <p:cNvGrpSpPr/>
          <p:nvPr/>
        </p:nvGrpSpPr>
        <p:grpSpPr>
          <a:xfrm>
            <a:off x="926757" y="4191143"/>
            <a:ext cx="4824777" cy="492068"/>
            <a:chOff x="926757" y="4191143"/>
            <a:chExt cx="4824777" cy="492068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8CFBD8C-000B-7142-9E64-F66FBFCEEF1C}"/>
                </a:ext>
              </a:extLst>
            </p:cNvPr>
            <p:cNvSpPr/>
            <p:nvPr/>
          </p:nvSpPr>
          <p:spPr>
            <a:xfrm>
              <a:off x="926757" y="4191143"/>
              <a:ext cx="1556952" cy="492068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B3D137E-034D-9940-B66C-07D147697865}"/>
                </a:ext>
              </a:extLst>
            </p:cNvPr>
            <p:cNvSpPr txBox="1"/>
            <p:nvPr/>
          </p:nvSpPr>
          <p:spPr>
            <a:xfrm>
              <a:off x="2707710" y="4250211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title for chart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882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511E968C-3E16-404D-A43B-DA6BEBE76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64" y="419100"/>
            <a:ext cx="11725671" cy="603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853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table, treemap chart&#10;&#10;Description automatically generated">
            <a:extLst>
              <a:ext uri="{FF2B5EF4-FFF2-40B4-BE49-F238E27FC236}">
                <a16:creationId xmlns:a16="http://schemas.microsoft.com/office/drawing/2014/main" id="{8B79E790-D1A2-0580-F7F8-1A7650086C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29039"/>
            <a:ext cx="11400186" cy="6316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571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" id="{BDA0D80C-0B67-5248-B173-B810CC162B4F}" vid="{5DC40ECF-B3E4-AB47-A41F-6A9F35882B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7761</TotalTime>
  <Words>1204</Words>
  <Application>Microsoft Macintosh PowerPoint</Application>
  <PresentationFormat>Widescreen</PresentationFormat>
  <Paragraphs>141</Paragraphs>
  <Slides>29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1" baseType="lpstr">
      <vt:lpstr>Calibri</vt:lpstr>
      <vt:lpstr>Courier</vt:lpstr>
      <vt:lpstr>Courier New</vt:lpstr>
      <vt:lpstr>DejaVu Sans</vt:lpstr>
      <vt:lpstr>Helvetica</vt:lpstr>
      <vt:lpstr>Monaco</vt:lpstr>
      <vt:lpstr>Source Sans Pro</vt:lpstr>
      <vt:lpstr>Tw Cen MT</vt:lpstr>
      <vt:lpstr>Tw Cen MT Condensed</vt:lpstr>
      <vt:lpstr>Wingdings</vt:lpstr>
      <vt:lpstr>Wingdings 3</vt:lpstr>
      <vt:lpstr>Integral</vt:lpstr>
      <vt:lpstr>DASHBOARDS WITH R</vt:lpstr>
      <vt:lpstr>LESSON OBJECTIVES</vt:lpstr>
      <vt:lpstr>TYPICAL DATA SCIENCE PIPELINE</vt:lpstr>
      <vt:lpstr>FROM R MARKDOWN TO QUICK AND PAINLESS DASHBOARDS</vt:lpstr>
      <vt:lpstr>DASHBOARDS TO DRIVE IMPROVEMENT</vt:lpstr>
      <vt:lpstr>FLEXDASHBOARD PROVIDES EASY DASHBOARD TEMPLATES FOR REPORTING</vt:lpstr>
      <vt:lpstr>PowerPoint Presentation</vt:lpstr>
      <vt:lpstr>PowerPoint Presentation</vt:lpstr>
      <vt:lpstr>PowerPoint Presentation</vt:lpstr>
      <vt:lpstr>PowerPoint Presentation</vt:lpstr>
      <vt:lpstr>EXERCISE 1</vt:lpstr>
      <vt:lpstr>MULTIPAGE FORMATS</vt:lpstr>
      <vt:lpstr>ADDING A THEME</vt:lpstr>
      <vt:lpstr>EXERCISE 2</vt:lpstr>
      <vt:lpstr>ADDING COMPONENTS TO DASHBOARDS</vt:lpstr>
      <vt:lpstr>VALUE BOXES</vt:lpstr>
      <vt:lpstr>VALUE BOX EXAMPLE</vt:lpstr>
      <vt:lpstr>MAKING PLOTS INTERACTIVE</vt:lpstr>
      <vt:lpstr>HTMLWIDGETS FOR R SUPPORT INTERACTIVE VISUALS</vt:lpstr>
      <vt:lpstr>PLOTLY PACKAGE CONVERTS GGPLOT WITH A SIMPLE COMMAND</vt:lpstr>
      <vt:lpstr>STORE PLOT AS OBJECT AND ADD ONE LINE TO MAKE IT INTERACTIVE</vt:lpstr>
      <vt:lpstr>EXERCISE 3</vt:lpstr>
      <vt:lpstr>OTHER OPTIONS FOR INTERACTIVE PLOTS</vt:lpstr>
      <vt:lpstr>MAKING TABLES INTERACTIVE</vt:lpstr>
      <vt:lpstr>INTERACTIVE TABLES WITH ONE LINE OF CODE</vt:lpstr>
      <vt:lpstr>DATATABLE EXAMPLE</vt:lpstr>
      <vt:lpstr>EXERCISE 4</vt:lpstr>
      <vt:lpstr>SUMMARY</vt:lpstr>
      <vt:lpstr>LESSON OBJECTIVES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Reporting Using R Markdown</dc:title>
  <dc:creator>Patrick C Mathias</dc:creator>
  <cp:lastModifiedBy>Haymond, Shannon</cp:lastModifiedBy>
  <cp:revision>112</cp:revision>
  <cp:lastPrinted>2019-04-19T05:58:35Z</cp:lastPrinted>
  <dcterms:created xsi:type="dcterms:W3CDTF">2019-04-18T16:34:04Z</dcterms:created>
  <dcterms:modified xsi:type="dcterms:W3CDTF">2023-03-30T01:39:19Z</dcterms:modified>
</cp:coreProperties>
</file>

<file path=docProps/thumbnail.jpeg>
</file>